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21386800" cy="30276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1pPr>
    <a:lvl2pPr marL="0" marR="0" indent="315912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2pPr>
    <a:lvl3pPr marL="0" marR="0" indent="63182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3pPr>
    <a:lvl4pPr marL="0" marR="0" indent="94932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4pPr>
    <a:lvl5pPr marL="0" marR="0" indent="1265237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7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imes New Roman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16"/>
    <p:restoredTop sz="94740"/>
  </p:normalViewPr>
  <p:slideViewPr>
    <p:cSldViewPr snapToGrid="0" snapToObjects="1">
      <p:cViewPr>
        <p:scale>
          <a:sx n="52" d="100"/>
          <a:sy n="52" d="100"/>
        </p:scale>
        <p:origin x="-480" y="-4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1pPr>
    <a:lvl2pPr indent="2286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2pPr>
    <a:lvl3pPr indent="4572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3pPr>
    <a:lvl4pPr indent="6858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4pPr>
    <a:lvl5pPr indent="9144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5pPr>
    <a:lvl6pPr indent="11430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6pPr>
    <a:lvl7pPr indent="13716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7pPr>
    <a:lvl8pPr indent="16002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8pPr>
    <a:lvl9pPr indent="1828800" latinLnBrk="0">
      <a:spcBef>
        <a:spcPts val="200"/>
      </a:spcBef>
      <a:defRPr sz="800">
        <a:latin typeface="+mj-lt"/>
        <a:ea typeface="+mj-ea"/>
        <a:cs typeface="+mj-cs"/>
        <a:sym typeface="Times New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17738" y="685800"/>
            <a:ext cx="24225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662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DF1FF"/>
            </a:gs>
            <a:gs pos="100000">
              <a:srgbClr val="0F9EFF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069339" y="406494"/>
            <a:ext cx="19248121" cy="6658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7449" tIns="147449" rIns="147449" bIns="14744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069339" y="7064586"/>
            <a:ext cx="19248121" cy="232122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7449" tIns="147449" rIns="147449" bIns="14744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8904325" y="27587575"/>
            <a:ext cx="879101" cy="931023"/>
          </a:xfrm>
          <a:prstGeom prst="rect">
            <a:avLst/>
          </a:prstGeom>
          <a:ln w="12700">
            <a:miter lim="400000"/>
          </a:ln>
        </p:spPr>
        <p:txBody>
          <a:bodyPr wrap="none" lIns="147449" tIns="147449" rIns="147449" bIns="147449">
            <a:spAutoFit/>
          </a:bodyPr>
          <a:lstStyle>
            <a:lvl1pPr algn="r" defTabSz="2947987">
              <a:defRPr sz="45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1pPr>
      <a:lvl2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2pPr>
      <a:lvl3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3pPr>
      <a:lvl4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4pPr>
      <a:lvl5pPr marL="0" marR="0" indent="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5pPr>
      <a:lvl6pPr marL="0" marR="0" indent="45720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6pPr>
      <a:lvl7pPr marL="0" marR="0" indent="91440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7pPr>
      <a:lvl8pPr marL="0" marR="0" indent="137160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8pPr>
      <a:lvl9pPr marL="0" marR="0" indent="1828800" algn="ct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9pPr>
    </p:titleStyle>
    <p:bodyStyle>
      <a:lvl1pPr marL="1104900" marR="0" indent="-1104900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»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1pPr>
      <a:lvl2pPr marL="2526717" marR="0" indent="-1051930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–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2pPr>
      <a:lvl3pPr marL="3920677" marR="0" indent="-972689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3pPr>
      <a:lvl4pPr marL="5607273" marR="0" indent="-1182910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–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4pPr>
      <a:lvl5pPr marL="101050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»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5pPr>
      <a:lvl6pPr marL="105622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6pPr>
      <a:lvl7pPr marL="110194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7pPr>
      <a:lvl8pPr marL="114766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8pPr>
      <a:lvl9pPr marL="11933854" marR="0" indent="-4205904" algn="l" defTabSz="2947987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100000"/>
        <a:buFontTx/>
        <a:buChar char="•"/>
        <a:tabLst/>
        <a:defRPr sz="103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Times New Roman"/>
        </a:defRPr>
      </a:lvl9pPr>
    </p:bodyStyle>
    <p:otherStyle>
      <a:lvl1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315912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631825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949325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1265237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0" algn="r" defTabSz="294798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5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image" Target="../media/image1.png"/><Relationship Id="rId7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kanmy@comp.nus.edu.sg" TargetMode="External"/><Relationship Id="rId5" Type="http://schemas.openxmlformats.org/officeDocument/2006/relationships/hyperlink" Target="mailto:animesh@comp.nus.edu.sg" TargetMode="External"/><Relationship Id="rId4" Type="http://schemas.openxmlformats.org/officeDocument/2006/relationships/hyperlink" Target="mailto:animesh@comp.nus.edu.sg?subject=" TargetMode="Externa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E5002"/>
            </a:gs>
            <a:gs pos="24000">
              <a:srgbClr val="CE5002"/>
            </a:gs>
            <a:gs pos="100000">
              <a:srgbClr val="EE8512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"/>
          <p:cNvSpPr/>
          <p:nvPr/>
        </p:nvSpPr>
        <p:spPr>
          <a:xfrm>
            <a:off x="12700" y="0"/>
            <a:ext cx="21374100" cy="335204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1300"/>
            </a:pPr>
            <a:endParaRPr dirty="0"/>
          </a:p>
        </p:txBody>
      </p:sp>
      <p:sp>
        <p:nvSpPr>
          <p:cNvPr id="21" name="Rounded Rectangle"/>
          <p:cNvSpPr/>
          <p:nvPr/>
        </p:nvSpPr>
        <p:spPr>
          <a:xfrm>
            <a:off x="357187" y="5302118"/>
            <a:ext cx="20685126" cy="24837017"/>
          </a:xfrm>
          <a:prstGeom prst="roundRect">
            <a:avLst>
              <a:gd name="adj" fmla="val 2019"/>
            </a:avLst>
          </a:prstGeom>
          <a:gradFill>
            <a:gsLst>
              <a:gs pos="0">
                <a:srgbClr val="FF953E"/>
              </a:gs>
              <a:gs pos="100000">
                <a:schemeClr val="accent6">
                  <a:lumOff val="18921"/>
                </a:schemeClr>
              </a:gs>
            </a:gsLst>
            <a:lin ang="16200000"/>
          </a:gradFill>
          <a:ln>
            <a:solidFill>
              <a:srgbClr val="000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2" name="Animesh Prasad and Min-Yen Kan…"/>
          <p:cNvSpPr txBox="1"/>
          <p:nvPr/>
        </p:nvSpPr>
        <p:spPr>
          <a:xfrm>
            <a:off x="-41276" y="3144837"/>
            <a:ext cx="21439190" cy="18192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49317" tIns="249317" rIns="249317" bIns="249317">
            <a:spAutoFit/>
          </a:bodyPr>
          <a:lstStyle/>
          <a:p>
            <a:pPr algn="ctr" defTabSz="631825">
              <a:spcBef>
                <a:spcPts val="900"/>
              </a:spcBef>
              <a:defRPr sz="3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 err="1"/>
              <a:t>Animesh</a:t>
            </a:r>
            <a:r>
              <a:rPr dirty="0"/>
              <a:t> Prasad</a:t>
            </a:r>
            <a:r>
              <a:rPr lang="en-US" dirty="0"/>
              <a:t>, </a:t>
            </a:r>
            <a:r>
              <a:rPr lang="en-US" dirty="0" err="1"/>
              <a:t>Chenglei</a:t>
            </a:r>
            <a:r>
              <a:rPr lang="en-US" dirty="0"/>
              <a:t> Si and</a:t>
            </a:r>
            <a:r>
              <a:rPr dirty="0"/>
              <a:t> Min-Yen </a:t>
            </a:r>
            <a:r>
              <a:rPr dirty="0" err="1"/>
              <a:t>Ka</a:t>
            </a:r>
            <a:r>
              <a:rPr lang="en-US" dirty="0" err="1"/>
              <a:t>n</a:t>
            </a:r>
            <a:endParaRPr lang="en-US" dirty="0"/>
          </a:p>
          <a:p>
            <a:pPr algn="ctr" defTabSz="631825">
              <a:spcBef>
                <a:spcPts val="900"/>
              </a:spcBef>
              <a:defRPr sz="39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National University of Singapore</a:t>
            </a:r>
          </a:p>
        </p:txBody>
      </p:sp>
      <p:sp>
        <p:nvSpPr>
          <p:cNvPr id="23" name="Rectangle"/>
          <p:cNvSpPr/>
          <p:nvPr/>
        </p:nvSpPr>
        <p:spPr>
          <a:xfrm>
            <a:off x="0" y="0"/>
            <a:ext cx="21386800" cy="30279975"/>
          </a:xfrm>
          <a:prstGeom prst="rect">
            <a:avLst/>
          </a:prstGeom>
          <a:ln w="25400">
            <a:solidFill>
              <a:srgbClr val="000000"/>
            </a:solidFill>
          </a:ln>
          <a:effectLst>
            <a:reflection stA="50000" endPos="40000" dir="5400000" sy="-100000" algn="bl" rotWithShape="0"/>
          </a:effectLst>
        </p:spPr>
        <p:txBody>
          <a:bodyPr lIns="45719" rIns="45719" anchor="ctr"/>
          <a:lstStyle/>
          <a:p>
            <a:pPr>
              <a:defRPr sz="1300"/>
            </a:pPr>
            <a:endParaRPr/>
          </a:p>
        </p:txBody>
      </p:sp>
      <p:sp>
        <p:nvSpPr>
          <p:cNvPr id="24" name="Group"/>
          <p:cNvSpPr/>
          <p:nvPr/>
        </p:nvSpPr>
        <p:spPr>
          <a:xfrm>
            <a:off x="3631020" y="1058039"/>
            <a:ext cx="13576326" cy="1869976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 algn="ctr" defTabSz="631825">
              <a:defRPr sz="4600" b="1">
                <a:latin typeface="Arial"/>
                <a:ea typeface="Arial"/>
                <a:cs typeface="Arial"/>
                <a:sym typeface="Arial"/>
              </a:defRPr>
            </a:pPr>
            <a:r>
              <a:rPr lang="en-SG" sz="4600" dirty="0">
                <a:sym typeface="Arial"/>
              </a:rPr>
              <a:t>Dataset Mention Extraction and Classification </a:t>
            </a:r>
            <a:endParaRPr lang="en-SG" sz="4600" b="1" dirty="0">
              <a:sym typeface="Arial"/>
            </a:endParaRPr>
          </a:p>
          <a:p>
            <a:pPr algn="ctr" defTabSz="631825">
              <a:defRPr sz="4600" b="1">
                <a:latin typeface="Arial"/>
                <a:ea typeface="Arial"/>
                <a:cs typeface="Arial"/>
                <a:sym typeface="Arial"/>
              </a:defRPr>
            </a:pPr>
            <a:endParaRPr lang="en-US" dirty="0"/>
          </a:p>
        </p:txBody>
      </p:sp>
      <p:grpSp>
        <p:nvGrpSpPr>
          <p:cNvPr id="27" name="Group"/>
          <p:cNvGrpSpPr/>
          <p:nvPr/>
        </p:nvGrpSpPr>
        <p:grpSpPr>
          <a:xfrm>
            <a:off x="620712" y="5679370"/>
            <a:ext cx="9666288" cy="638176"/>
            <a:chOff x="0" y="0"/>
            <a:chExt cx="9666287" cy="638175"/>
          </a:xfrm>
        </p:grpSpPr>
        <p:sp>
          <p:nvSpPr>
            <p:cNvPr id="25" name="Rectangle"/>
            <p:cNvSpPr/>
            <p:nvPr/>
          </p:nvSpPr>
          <p:spPr>
            <a:xfrm>
              <a:off x="0" y="0"/>
              <a:ext cx="9666288" cy="638175"/>
            </a:xfrm>
            <a:prstGeom prst="rect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3175" cap="flat">
              <a:solidFill>
                <a:srgbClr val="000000"/>
              </a:solidFill>
              <a:prstDash val="solid"/>
              <a:round/>
            </a:ln>
            <a:effectLst>
              <a:outerShdw blurRad="165100" dist="50800" dir="5400000" rotWithShape="0">
                <a:srgbClr val="262626"/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31825">
                <a:defRPr sz="34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6" name="Introduction"/>
            <p:cNvSpPr txBox="1"/>
            <p:nvPr/>
          </p:nvSpPr>
          <p:spPr>
            <a:xfrm>
              <a:off x="0" y="0"/>
              <a:ext cx="9666288" cy="5458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318" tIns="32318" rIns="32318" bIns="32318" numCol="1" anchor="t">
              <a:spAutoFit/>
            </a:bodyPr>
            <a:lstStyle>
              <a:lvl1pPr marL="604837" indent="-604837" defTabSz="631825">
                <a:buSzPct val="100000"/>
                <a:buChar char="❖"/>
                <a:defRPr sz="3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t> Introduction</a:t>
              </a:r>
            </a:p>
          </p:txBody>
        </p:sp>
      </p:grpSp>
      <p:sp>
        <p:nvSpPr>
          <p:cNvPr id="28" name="Tasks:…"/>
          <p:cNvSpPr/>
          <p:nvPr/>
        </p:nvSpPr>
        <p:spPr>
          <a:xfrm>
            <a:off x="598732" y="6585118"/>
            <a:ext cx="9993067" cy="8807282"/>
          </a:xfrm>
          <a:prstGeom prst="roundRect">
            <a:avLst>
              <a:gd name="adj" fmla="val 6077"/>
            </a:avLst>
          </a:prstGeom>
          <a:gradFill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pPr marL="639762" lvl="1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800" b="1" dirty="0">
                <a:latin typeface="+mn-ea"/>
                <a:ea typeface="+mn-ea"/>
                <a:sym typeface="Helvetica"/>
              </a:rPr>
              <a:t>Task</a:t>
            </a:r>
            <a:r>
              <a:rPr lang="en-US" altLang="zh-SG" sz="2800" dirty="0">
                <a:latin typeface="+mn-ea"/>
                <a:ea typeface="+mn-ea"/>
                <a:sym typeface="Helvetica"/>
              </a:rPr>
              <a:t>: </a:t>
            </a: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800" dirty="0">
                <a:latin typeface="+mn-ea"/>
                <a:ea typeface="+mn-ea"/>
              </a:rPr>
              <a:t>Identifying dataset surface forms (dataset mention extraction; </a:t>
            </a:r>
            <a:r>
              <a:rPr lang="en-US" sz="2800" b="1" dirty="0">
                <a:latin typeface="+mn-ea"/>
                <a:ea typeface="+mn-ea"/>
              </a:rPr>
              <a:t>subtask A</a:t>
            </a:r>
            <a:r>
              <a:rPr lang="en-US" sz="2800" dirty="0">
                <a:latin typeface="+mn-ea"/>
                <a:ea typeface="+mn-ea"/>
              </a:rPr>
              <a:t>) and associating the extracted mention to its referred dataset (dataset classification; </a:t>
            </a:r>
            <a:r>
              <a:rPr lang="en-US" sz="2800" b="1" dirty="0">
                <a:latin typeface="+mn-ea"/>
                <a:ea typeface="+mn-ea"/>
              </a:rPr>
              <a:t>subtask B</a:t>
            </a:r>
            <a:r>
              <a:rPr lang="en-US" sz="2800" dirty="0">
                <a:latin typeface="+mn-ea"/>
                <a:ea typeface="+mn-ea"/>
              </a:rPr>
              <a:t>). </a:t>
            </a: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ea typeface="+mn-e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sz="2800" dirty="0">
              <a:latin typeface="+mn-ea"/>
              <a:ea typeface="+mn-ea"/>
            </a:endParaRPr>
          </a:p>
        </p:txBody>
      </p:sp>
      <p:grpSp>
        <p:nvGrpSpPr>
          <p:cNvPr id="31" name="Group"/>
          <p:cNvGrpSpPr/>
          <p:nvPr/>
        </p:nvGrpSpPr>
        <p:grpSpPr>
          <a:xfrm>
            <a:off x="752894" y="15742126"/>
            <a:ext cx="9666289" cy="636589"/>
            <a:chOff x="0" y="0"/>
            <a:chExt cx="9666288" cy="636588"/>
          </a:xfrm>
        </p:grpSpPr>
        <p:sp>
          <p:nvSpPr>
            <p:cNvPr id="29" name="Rectangle"/>
            <p:cNvSpPr/>
            <p:nvPr/>
          </p:nvSpPr>
          <p:spPr>
            <a:xfrm>
              <a:off x="0" y="0"/>
              <a:ext cx="9666288" cy="636588"/>
            </a:xfrm>
            <a:prstGeom prst="rect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3175" cap="flat">
              <a:solidFill>
                <a:srgbClr val="000000"/>
              </a:solidFill>
              <a:prstDash val="solid"/>
              <a:round/>
            </a:ln>
            <a:effectLst>
              <a:outerShdw blurRad="165100" dist="50800" dir="5400000" rotWithShape="0">
                <a:srgbClr val="262626"/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31825">
                <a:defRPr sz="34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30" name="Proposed Technique"/>
            <p:cNvSpPr txBox="1"/>
            <p:nvPr/>
          </p:nvSpPr>
          <p:spPr>
            <a:xfrm>
              <a:off x="0" y="0"/>
              <a:ext cx="9666288" cy="588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318" tIns="32318" rIns="32318" bIns="32318" numCol="1" anchor="t">
              <a:spAutoFit/>
            </a:bodyPr>
            <a:lstStyle>
              <a:lvl1pPr marL="604837" indent="-604837" defTabSz="631825">
                <a:buSzPct val="100000"/>
                <a:buChar char="❖"/>
                <a:defRPr sz="3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dirty="0"/>
                <a:t> </a:t>
              </a:r>
              <a:r>
                <a:rPr lang="en-US" dirty="0"/>
                <a:t>Models</a:t>
              </a:r>
              <a:endParaRPr dirty="0"/>
            </a:p>
          </p:txBody>
        </p:sp>
      </p:grpSp>
      <p:sp>
        <p:nvSpPr>
          <p:cNvPr id="38" name="Rectangle"/>
          <p:cNvSpPr/>
          <p:nvPr/>
        </p:nvSpPr>
        <p:spPr>
          <a:xfrm>
            <a:off x="12700" y="3076575"/>
            <a:ext cx="21367750" cy="265113"/>
          </a:xfrm>
          <a:prstGeom prst="rect">
            <a:avLst/>
          </a:prstGeom>
          <a:gradFill>
            <a:gsLst>
              <a:gs pos="0">
                <a:srgbClr val="C00000"/>
              </a:gs>
              <a:gs pos="51000">
                <a:srgbClr val="FFC000"/>
              </a:gs>
              <a:gs pos="100000">
                <a:srgbClr val="C00000"/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>
              <a:defRPr sz="1300"/>
            </a:pPr>
            <a:endParaRPr/>
          </a:p>
        </p:txBody>
      </p:sp>
      <p:sp>
        <p:nvSpPr>
          <p:cNvPr id="39" name="animesh@comp.nus.edu.sg"/>
          <p:cNvSpPr txBox="1"/>
          <p:nvPr/>
        </p:nvSpPr>
        <p:spPr>
          <a:xfrm>
            <a:off x="7273033" y="4658115"/>
            <a:ext cx="6092105" cy="496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2318" tIns="32318" rIns="32318" bIns="32318">
            <a:spAutoFit/>
          </a:bodyPr>
          <a:lstStyle>
            <a:lvl1pPr algn="r" defTabSz="631825">
              <a:defRPr sz="2800" b="1" u="sng">
                <a:solidFill>
                  <a:srgbClr val="CCCCFF"/>
                </a:solidFill>
                <a:uFill>
                  <a:solidFill>
                    <a:srgbClr val="CCCCFF"/>
                  </a:solidFill>
                </a:uFill>
                <a:latin typeface="Arial"/>
                <a:ea typeface="Arial"/>
                <a:cs typeface="Arial"/>
                <a:sym typeface="Arial"/>
                <a:hlinkClick r:id="rId4"/>
              </a:defRPr>
            </a:lvl1pPr>
          </a:lstStyle>
          <a:p>
            <a:pPr>
              <a:defRPr u="none">
                <a:solidFill>
                  <a:srgbClr val="FFFFFF"/>
                </a:solidFill>
                <a:uFillTx/>
              </a:defRPr>
            </a:pPr>
            <a:r>
              <a:rPr lang="en-US" altLang="zh-SG" b="0" u="none" dirty="0">
                <a:solidFill>
                  <a:srgbClr val="FFFFFF"/>
                </a:solidFill>
                <a:uFillTx/>
                <a:hlinkClick r:id="rId5"/>
              </a:rPr>
              <a:t>{animesh</a:t>
            </a:r>
            <a:r>
              <a:rPr lang="en-US" altLang="zh-SG" b="0" u="none" dirty="0">
                <a:solidFill>
                  <a:srgbClr val="FFFFFF"/>
                </a:solidFill>
                <a:uFillTx/>
              </a:rPr>
              <a:t>, </a:t>
            </a:r>
            <a:r>
              <a:rPr lang="en-US" altLang="zh-SG" b="0" u="none" dirty="0">
                <a:hlinkClick r:id="rId6"/>
              </a:rPr>
              <a:t>kanmy</a:t>
            </a:r>
            <a:r>
              <a:rPr lang="en-US" altLang="zh-SG" b="0" u="none" dirty="0"/>
              <a:t>}@</a:t>
            </a:r>
            <a:r>
              <a:rPr lang="en-US" altLang="zh-SG" b="0" u="none" dirty="0" err="1"/>
              <a:t>comp.nus.edu.sg</a:t>
            </a:r>
            <a:endParaRPr b="0" u="sng" dirty="0">
              <a:solidFill>
                <a:srgbClr val="CCCCFF"/>
              </a:solidFill>
              <a:uFill>
                <a:solidFill>
                  <a:srgbClr val="CCCCFF"/>
                </a:solidFill>
              </a:uFill>
              <a:hlinkClick r:id="rId4"/>
            </a:endParaRPr>
          </a:p>
        </p:txBody>
      </p:sp>
      <p:pic>
        <p:nvPicPr>
          <p:cNvPr id="40" name="NUS_logo_h.jpg" descr="NUS_logo_h.jp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14241" y="489775"/>
            <a:ext cx="3416779" cy="2118896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Rounded Rectangle"/>
          <p:cNvSpPr/>
          <p:nvPr/>
        </p:nvSpPr>
        <p:spPr>
          <a:xfrm>
            <a:off x="11107027" y="23759643"/>
            <a:ext cx="9672387" cy="5949026"/>
          </a:xfrm>
          <a:prstGeom prst="roundRect">
            <a:avLst>
              <a:gd name="adj" fmla="val 2638"/>
            </a:avLst>
          </a:prstGeom>
          <a:gradFill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 defTabSz="631825">
              <a:defRPr sz="1300"/>
            </a:pPr>
            <a:r>
              <a:rPr lang="en-SG" sz="2800" dirty="0">
                <a:latin typeface="+mn-lt"/>
                <a:cs typeface="+mn-cs"/>
              </a:rPr>
              <a:t>	</a:t>
            </a:r>
            <a:r>
              <a:rPr lang="en-SG" sz="2700" dirty="0">
                <a:latin typeface="+mn-lt"/>
                <a:cs typeface="+mn-cs"/>
              </a:rPr>
              <a:t>We find CNN-</a:t>
            </a:r>
            <a:r>
              <a:rPr lang="en-SG" sz="2700" dirty="0" err="1">
                <a:latin typeface="+mn-lt"/>
                <a:cs typeface="+mn-cs"/>
              </a:rPr>
              <a:t>BiLSTM</a:t>
            </a:r>
            <a:r>
              <a:rPr lang="en-SG" sz="2700" dirty="0">
                <a:latin typeface="+mn-lt"/>
                <a:cs typeface="+mn-cs"/>
              </a:rPr>
              <a:t>-CRF and CNN models work best 	for dataset mention extraction and classification 	respectively.</a:t>
            </a:r>
          </a:p>
          <a:p>
            <a:pPr defTabSz="631825">
              <a:defRPr sz="1300"/>
            </a:pPr>
            <a:endParaRPr lang="en-SG" sz="2700" dirty="0">
              <a:latin typeface="+mn-lt"/>
              <a:cs typeface="+mn-cs"/>
            </a:endParaRPr>
          </a:p>
          <a:p>
            <a:pPr defTabSz="631825">
              <a:defRPr sz="1300"/>
            </a:pPr>
            <a:r>
              <a:rPr lang="en-SG" sz="2700" dirty="0">
                <a:latin typeface="+mn-lt"/>
                <a:cs typeface="+mn-cs"/>
              </a:rPr>
              <a:t>	Though appears to be a pipeline tasks strict pipeline 	configurations give poorer performance. </a:t>
            </a:r>
          </a:p>
          <a:p>
            <a:pPr defTabSz="631825">
              <a:defRPr sz="1300"/>
            </a:pPr>
            <a:endParaRPr lang="en-SG" sz="2700" dirty="0">
              <a:latin typeface="+mn-lt"/>
              <a:cs typeface="+mn-cs"/>
            </a:endParaRPr>
          </a:p>
          <a:p>
            <a:pPr defTabSz="631825">
              <a:defRPr sz="1300"/>
            </a:pPr>
            <a:r>
              <a:rPr lang="en-SG" sz="2700" dirty="0">
                <a:latin typeface="+mn-lt"/>
                <a:cs typeface="+mn-cs"/>
              </a:rPr>
              <a:t>	We identify that while mention extraction is primarily 	dependent on local signals the dataset classification 	uses a much wider context than just the mention. </a:t>
            </a:r>
          </a:p>
          <a:p>
            <a:pPr defTabSz="631825">
              <a:defRPr sz="1300"/>
            </a:pPr>
            <a:endParaRPr lang="en-SG" sz="2700" dirty="0">
              <a:latin typeface="+mn-lt"/>
              <a:cs typeface="+mn-cs"/>
            </a:endParaRPr>
          </a:p>
          <a:p>
            <a:pPr defTabSz="631825">
              <a:defRPr sz="1300"/>
            </a:pPr>
            <a:r>
              <a:rPr lang="en-SG" sz="2700" i="1" dirty="0">
                <a:solidFill>
                  <a:schemeClr val="accent6">
                    <a:lumMod val="75000"/>
                  </a:schemeClr>
                </a:solidFill>
                <a:latin typeface="+mn-lt"/>
                <a:cs typeface="+mn-cs"/>
              </a:rPr>
              <a:t>	Though the task appears to be easy for human turns out 	to be challenging for models due to extreme high output 	space and sparse per output signals.</a:t>
            </a:r>
          </a:p>
        </p:txBody>
      </p:sp>
      <p:sp>
        <p:nvSpPr>
          <p:cNvPr id="43" name="Rounded Rectangle"/>
          <p:cNvSpPr/>
          <p:nvPr/>
        </p:nvSpPr>
        <p:spPr>
          <a:xfrm>
            <a:off x="657944" y="16689303"/>
            <a:ext cx="9761239" cy="13019366"/>
          </a:xfrm>
          <a:prstGeom prst="roundRect">
            <a:avLst>
              <a:gd name="adj" fmla="val 3181"/>
            </a:avLst>
          </a:prstGeom>
          <a:gradFill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sz="2300" b="1" dirty="0">
              <a:latin typeface="+mn-ea"/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800" dirty="0">
              <a:sym typeface="Helvetica"/>
            </a:endParaRPr>
          </a:p>
          <a:p>
            <a:pPr marL="639762" lvl="1" indent="-322262" defTabSz="631825">
              <a:buSzPct val="100000"/>
              <a:buFontTx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800" b="1" dirty="0">
                <a:latin typeface="+mn-ea"/>
                <a:sym typeface="Helvetica"/>
              </a:rPr>
              <a:t>Shared Layer Extraction–Classification (‘SL E–C’) </a:t>
            </a:r>
            <a:endParaRPr lang="en-US" altLang="zh-SG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800" dirty="0">
                <a:latin typeface="+mn-ea"/>
                <a:sym typeface="Helvetica"/>
              </a:rPr>
              <a:t>Share </a:t>
            </a:r>
            <a:r>
              <a:rPr lang="en-SG" sz="2800" dirty="0">
                <a:sym typeface="Helvetica"/>
              </a:rPr>
              <a:t>the output from the CNN-</a:t>
            </a:r>
            <a:r>
              <a:rPr lang="en-SG" sz="2800" dirty="0" err="1">
                <a:sym typeface="Helvetica"/>
              </a:rPr>
              <a:t>BiLSTM</a:t>
            </a:r>
            <a:r>
              <a:rPr lang="en-SG" sz="2800" dirty="0">
                <a:sym typeface="Helvetica"/>
              </a:rPr>
              <a:t>-Attn base, and substitute the CRF layer with a CNN layer for dataset classification.</a:t>
            </a: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800" b="1" dirty="0">
              <a:sym typeface="Helvetica"/>
            </a:endParaRPr>
          </a:p>
          <a:p>
            <a:pPr marL="639762" lvl="1" indent="-322262" defTabSz="631825">
              <a:buSzPct val="100000"/>
              <a:buFontTx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800" b="1" dirty="0">
                <a:latin typeface="+mn-ea"/>
                <a:sym typeface="Helvetica"/>
              </a:rPr>
              <a:t>KB Shared Layer Extraction–Classification (‘KBSL E–C’)</a:t>
            </a:r>
            <a:endParaRPr lang="en-US" altLang="zh-SG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SG" sz="2800" dirty="0">
                <a:sym typeface="Helvetica"/>
              </a:rPr>
              <a:t>In this model, we leverage on the meta-information (description) of the dataset knowledge base to better support zero-shot learning</a:t>
            </a:r>
            <a:endParaRPr lang="en-SG" sz="2800" b="1" dirty="0">
              <a:sym typeface="Helvetica"/>
            </a:endParaRP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300" dirty="0">
                <a:latin typeface="+mn-ea"/>
                <a:sym typeface="Helvetica"/>
              </a:rPr>
              <a:t> </a:t>
            </a: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300" dirty="0">
              <a:sym typeface="Helvetica"/>
            </a:endParaRPr>
          </a:p>
        </p:txBody>
      </p:sp>
      <p:grpSp>
        <p:nvGrpSpPr>
          <p:cNvPr id="63" name="Group"/>
          <p:cNvGrpSpPr/>
          <p:nvPr/>
        </p:nvGrpSpPr>
        <p:grpSpPr>
          <a:xfrm>
            <a:off x="11126076" y="5663370"/>
            <a:ext cx="9666289" cy="636589"/>
            <a:chOff x="0" y="0"/>
            <a:chExt cx="9666288" cy="636588"/>
          </a:xfrm>
        </p:grpSpPr>
        <p:sp>
          <p:nvSpPr>
            <p:cNvPr id="61" name="Rectangle"/>
            <p:cNvSpPr/>
            <p:nvPr/>
          </p:nvSpPr>
          <p:spPr>
            <a:xfrm>
              <a:off x="0" y="0"/>
              <a:ext cx="9666288" cy="636588"/>
            </a:xfrm>
            <a:prstGeom prst="rect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3175" cap="flat">
              <a:solidFill>
                <a:srgbClr val="000000"/>
              </a:solidFill>
              <a:prstDash val="solid"/>
              <a:round/>
            </a:ln>
            <a:effectLst>
              <a:outerShdw blurRad="165100" dist="50800" dir="5400000" rotWithShape="0">
                <a:srgbClr val="262626"/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31825">
                <a:defRPr sz="34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62" name="Experiments"/>
            <p:cNvSpPr txBox="1"/>
            <p:nvPr/>
          </p:nvSpPr>
          <p:spPr>
            <a:xfrm>
              <a:off x="1" y="0"/>
              <a:ext cx="9653337" cy="588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318" tIns="32318" rIns="32318" bIns="32318" numCol="1" anchor="t">
              <a:spAutoFit/>
            </a:bodyPr>
            <a:lstStyle>
              <a:lvl1pPr marL="604837" indent="-604837" defTabSz="631825">
                <a:buSzPct val="100000"/>
                <a:buChar char="❖"/>
                <a:defRPr sz="3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dirty="0"/>
                <a:t>Experiments</a:t>
              </a:r>
              <a:r>
                <a:rPr lang="en-US" altLang="zh-SG" dirty="0"/>
                <a:t> &amp; Results</a:t>
              </a:r>
              <a:endParaRPr dirty="0"/>
            </a:p>
          </p:txBody>
        </p:sp>
      </p:grpSp>
      <p:sp>
        <p:nvSpPr>
          <p:cNvPr id="76" name="Rounded Rectangle"/>
          <p:cNvSpPr/>
          <p:nvPr/>
        </p:nvSpPr>
        <p:spPr>
          <a:xfrm>
            <a:off x="11124338" y="6619758"/>
            <a:ext cx="9685339" cy="15996574"/>
          </a:xfrm>
          <a:prstGeom prst="roundRect">
            <a:avLst>
              <a:gd name="adj" fmla="val 2060"/>
            </a:avLst>
          </a:prstGeom>
          <a:gradFill>
            <a:gsLst>
              <a:gs pos="0">
                <a:srgbClr val="FFFFFF"/>
              </a:gs>
              <a:gs pos="64999">
                <a:srgbClr val="FFFFFF"/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 marL="639762" lvl="1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800" b="1" dirty="0">
                <a:latin typeface="+mn-ea"/>
                <a:sym typeface="Helvetica"/>
              </a:rPr>
              <a:t>Scenarios:</a:t>
            </a: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SG" sz="2800" dirty="0">
                <a:sym typeface="Helvetica"/>
              </a:rPr>
              <a:t>	One-plus classification, zero-shot classification and 	zero-shot discovery </a:t>
            </a:r>
          </a:p>
          <a:p>
            <a:pPr marL="639762" lvl="1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sz="2800" b="1" dirty="0">
              <a:latin typeface="+mn-ea"/>
              <a:sym typeface="Helvetica"/>
            </a:endParaRPr>
          </a:p>
          <a:p>
            <a:pPr marL="639762" lvl="1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800" b="1" dirty="0">
                <a:latin typeface="+mn-ea"/>
                <a:sym typeface="Helvetica"/>
              </a:rPr>
              <a:t>Modeling Decisions:</a:t>
            </a:r>
          </a:p>
          <a:p>
            <a:pPr marL="317500" lvl="4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800" dirty="0">
                <a:latin typeface="+mn-ea"/>
                <a:sym typeface="Helvetica"/>
              </a:rPr>
              <a:t>	Size of the text-fragment</a:t>
            </a:r>
          </a:p>
          <a:p>
            <a:pPr marL="317500" lvl="3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800" b="1" dirty="0">
                <a:latin typeface="+mn-ea"/>
                <a:sym typeface="Helvetica"/>
              </a:rPr>
              <a:t>	</a:t>
            </a:r>
            <a:r>
              <a:rPr lang="en-US" altLang="zh-SG" sz="2800" dirty="0">
                <a:latin typeface="+mn-ea"/>
                <a:sym typeface="Helvetica"/>
              </a:rPr>
              <a:t>Sampling negative text-fragment</a:t>
            </a:r>
          </a:p>
          <a:p>
            <a:pPr marL="317500" lvl="1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altLang="zh-SG" sz="2800" b="1" dirty="0">
              <a:latin typeface="+mn-ea"/>
              <a:sym typeface="Helvetica"/>
            </a:endParaRPr>
          </a:p>
          <a:p>
            <a:pPr marL="639762" lvl="1" indent="-322262" defTabSz="631825">
              <a:buSzPct val="100000"/>
              <a:buChar char="➢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SG" sz="2800" b="1" dirty="0">
                <a:latin typeface="+mn-ea"/>
                <a:sym typeface="Helvetica"/>
              </a:rPr>
              <a:t>Evaluation</a:t>
            </a:r>
            <a:r>
              <a:rPr lang="en-US" altLang="zh-SG" sz="2800" dirty="0">
                <a:latin typeface="+mn-ea"/>
                <a:sym typeface="Helvetica"/>
              </a:rPr>
              <a:t>: </a:t>
            </a: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800" dirty="0">
                <a:latin typeface="+mn-ea"/>
                <a:sym typeface="Helvetica"/>
              </a:rPr>
              <a:t>On the </a:t>
            </a:r>
            <a:r>
              <a:rPr lang="en-US" sz="2800" b="1" dirty="0">
                <a:latin typeface="+mn-ea"/>
                <a:sym typeface="Helvetica"/>
              </a:rPr>
              <a:t>dev set</a:t>
            </a:r>
            <a:r>
              <a:rPr lang="en-US" sz="2800" dirty="0">
                <a:latin typeface="+mn-ea"/>
                <a:sym typeface="Helvetica"/>
              </a:rPr>
              <a:t>, the </a:t>
            </a:r>
            <a:r>
              <a:rPr lang="en-US" sz="2800" b="1" dirty="0">
                <a:latin typeface="+mn-ea"/>
                <a:sym typeface="Helvetica"/>
              </a:rPr>
              <a:t>test set </a:t>
            </a:r>
            <a:r>
              <a:rPr lang="en-US" sz="2800" dirty="0">
                <a:latin typeface="+mn-ea"/>
                <a:sym typeface="Helvetica"/>
              </a:rPr>
              <a:t>and on the </a:t>
            </a:r>
            <a:r>
              <a:rPr lang="en-US" sz="2800" b="1" dirty="0">
                <a:latin typeface="+mn-ea"/>
                <a:sym typeface="Helvetica"/>
              </a:rPr>
              <a:t>zero-shot test set.</a:t>
            </a:r>
          </a:p>
          <a:p>
            <a:pPr marL="1147763" lvl="2" indent="-514350" defTabSz="631825">
              <a:buSzPct val="100000"/>
              <a:buAutoNum type="arabicParenR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SG" sz="2800" dirty="0">
                <a:latin typeface="+mn-ea"/>
                <a:ea typeface="+mn-ea"/>
                <a:sym typeface="Helvetica"/>
              </a:rPr>
              <a:t>Randomly held out 7% of the datasets from the corpus and select the publications (219 documents in total) containing these datasets to form </a:t>
            </a:r>
            <a:r>
              <a:rPr lang="en-SG" sz="2800" b="1" dirty="0">
                <a:latin typeface="+mn-ea"/>
                <a:ea typeface="+mn-ea"/>
                <a:sym typeface="Helvetica"/>
              </a:rPr>
              <a:t>zero-shot test set.</a:t>
            </a:r>
            <a:endParaRPr lang="en-SG" sz="2800" dirty="0">
              <a:latin typeface="+mn-ea"/>
              <a:ea typeface="+mn-ea"/>
              <a:sym typeface="Helvetica"/>
            </a:endParaRPr>
          </a:p>
          <a:p>
            <a:pPr marL="1147763" lvl="2" indent="-514350" defTabSz="631825">
              <a:buSzPct val="100000"/>
              <a:buFontTx/>
              <a:buAutoNum type="arabicParenR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SG" sz="2800" dirty="0">
                <a:latin typeface="+mn-ea"/>
                <a:ea typeface="+mn-ea"/>
                <a:sym typeface="Helvetica"/>
              </a:rPr>
              <a:t>Randomly hold out 225 publications to form the </a:t>
            </a:r>
            <a:r>
              <a:rPr lang="en-SG" sz="2800" b="1" dirty="0">
                <a:latin typeface="+mn-ea"/>
                <a:ea typeface="+mn-ea"/>
                <a:sym typeface="Helvetica"/>
              </a:rPr>
              <a:t>test set</a:t>
            </a:r>
            <a:r>
              <a:rPr lang="en-SG" sz="2800" dirty="0">
                <a:latin typeface="+mn-ea"/>
                <a:ea typeface="+mn-ea"/>
                <a:sym typeface="Helvetica"/>
              </a:rPr>
              <a:t>. </a:t>
            </a:r>
          </a:p>
          <a:p>
            <a:pPr marL="1147763" lvl="2" indent="-514350" defTabSz="631825">
              <a:buSzPct val="100000"/>
              <a:buFontTx/>
              <a:buAutoNum type="arabicParenR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SG" sz="2800" dirty="0">
                <a:latin typeface="+mn-ea"/>
                <a:ea typeface="+mn-ea"/>
                <a:sym typeface="Helvetica"/>
              </a:rPr>
              <a:t>The </a:t>
            </a:r>
            <a:r>
              <a:rPr lang="en-SG" sz="2800" b="1" dirty="0">
                <a:latin typeface="+mn-ea"/>
                <a:ea typeface="+mn-ea"/>
                <a:sym typeface="Helvetica"/>
              </a:rPr>
              <a:t>dev set </a:t>
            </a:r>
            <a:r>
              <a:rPr lang="en-SG" sz="2800" dirty="0">
                <a:latin typeface="+mn-ea"/>
                <a:ea typeface="+mn-ea"/>
                <a:sym typeface="Helvetica"/>
              </a:rPr>
              <a:t>is split from the training set (5%) and has the same distribution and length as the training set. </a:t>
            </a: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SG" sz="2800" dirty="0"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800" dirty="0">
                <a:latin typeface="+mn-ea"/>
                <a:sym typeface="Helvetica"/>
              </a:rPr>
              <a:t>     Performance of </a:t>
            </a:r>
            <a:r>
              <a:rPr lang="en-US" sz="2800" b="1" dirty="0">
                <a:latin typeface="+mn-ea"/>
                <a:sym typeface="Helvetica"/>
              </a:rPr>
              <a:t>test set </a:t>
            </a:r>
            <a:r>
              <a:rPr lang="en-US" sz="2800" dirty="0">
                <a:latin typeface="+mn-ea"/>
                <a:sym typeface="Helvetica"/>
              </a:rPr>
              <a:t>for mention extraction</a:t>
            </a: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8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800" dirty="0">
                <a:latin typeface="+mn-ea"/>
                <a:sym typeface="Helvetica"/>
              </a:rPr>
              <a:t>          Performance of </a:t>
            </a:r>
            <a:r>
              <a:rPr lang="en-US" sz="2800" b="1" dirty="0">
                <a:latin typeface="+mn-ea"/>
                <a:sym typeface="Helvetica"/>
              </a:rPr>
              <a:t>test set </a:t>
            </a:r>
            <a:r>
              <a:rPr lang="en-US" sz="2800" dirty="0">
                <a:latin typeface="+mn-ea"/>
                <a:sym typeface="Helvetica"/>
              </a:rPr>
              <a:t>for classification</a:t>
            </a:r>
            <a:endParaRPr lang="en-US" sz="23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300" dirty="0">
              <a:latin typeface="+mn-ea"/>
              <a:sym typeface="Helvetica"/>
            </a:endParaRPr>
          </a:p>
          <a:p>
            <a:pPr marL="633413" lvl="2" indent="0" defTabSz="631825">
              <a:buSzPct val="100000"/>
              <a:defRPr sz="2300">
                <a:latin typeface="+mn-lt"/>
                <a:ea typeface="+mn-ea"/>
                <a:cs typeface="+mn-cs"/>
                <a:sym typeface="Helvetica"/>
              </a:defRPr>
            </a:pPr>
            <a:endParaRPr lang="en-US" sz="2300" dirty="0">
              <a:latin typeface="+mn-ea"/>
              <a:sym typeface="Helvetic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26E00-11C1-CD49-A70E-B1AA4B3CA434}"/>
              </a:ext>
            </a:extLst>
          </p:cNvPr>
          <p:cNvSpPr txBox="1"/>
          <p:nvPr/>
        </p:nvSpPr>
        <p:spPr>
          <a:xfrm>
            <a:off x="5323114" y="5486400"/>
            <a:ext cx="92396" cy="3539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7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Times New Roman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0D3289-344B-B642-8CB6-9B27DD3B3A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940728" y="750509"/>
            <a:ext cx="2419252" cy="1438640"/>
          </a:xfrm>
          <a:prstGeom prst="rect">
            <a:avLst/>
          </a:prstGeom>
          <a:ln>
            <a:solidFill>
              <a:schemeClr val="bg1"/>
            </a:solidFill>
          </a:ln>
        </p:spPr>
      </p:pic>
      <p:grpSp>
        <p:nvGrpSpPr>
          <p:cNvPr id="73" name="Group">
            <a:extLst>
              <a:ext uri="{FF2B5EF4-FFF2-40B4-BE49-F238E27FC236}">
                <a16:creationId xmlns:a16="http://schemas.microsoft.com/office/drawing/2014/main" id="{E2A62FB9-1A1D-E643-9051-EE745656334B}"/>
              </a:ext>
            </a:extLst>
          </p:cNvPr>
          <p:cNvGrpSpPr/>
          <p:nvPr/>
        </p:nvGrpSpPr>
        <p:grpSpPr>
          <a:xfrm>
            <a:off x="11130813" y="22851410"/>
            <a:ext cx="9672387" cy="636589"/>
            <a:chOff x="0" y="0"/>
            <a:chExt cx="9666288" cy="636588"/>
          </a:xfrm>
        </p:grpSpPr>
        <p:sp>
          <p:nvSpPr>
            <p:cNvPr id="75" name="Rectangle">
              <a:extLst>
                <a:ext uri="{FF2B5EF4-FFF2-40B4-BE49-F238E27FC236}">
                  <a16:creationId xmlns:a16="http://schemas.microsoft.com/office/drawing/2014/main" id="{B055EE27-4218-AF43-B452-612432E1D97A}"/>
                </a:ext>
              </a:extLst>
            </p:cNvPr>
            <p:cNvSpPr/>
            <p:nvPr/>
          </p:nvSpPr>
          <p:spPr>
            <a:xfrm>
              <a:off x="0" y="0"/>
              <a:ext cx="9666288" cy="636588"/>
            </a:xfrm>
            <a:prstGeom prst="rect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3175" cap="flat">
              <a:solidFill>
                <a:srgbClr val="000000"/>
              </a:solidFill>
              <a:prstDash val="solid"/>
              <a:round/>
            </a:ln>
            <a:effectLst>
              <a:outerShdw blurRad="165100" dist="50800" dir="5400000" rotWithShape="0">
                <a:srgbClr val="262626"/>
              </a:outerShdw>
            </a:effectLst>
          </p:spPr>
          <p:txBody>
            <a:bodyPr wrap="square" lIns="45719" tIns="45719" rIns="45719" bIns="45719" numCol="1" anchor="t">
              <a:noAutofit/>
            </a:bodyPr>
            <a:lstStyle/>
            <a:p>
              <a:pPr defTabSz="631825">
                <a:defRPr sz="34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77" name="Proposed Technique">
              <a:extLst>
                <a:ext uri="{FF2B5EF4-FFF2-40B4-BE49-F238E27FC236}">
                  <a16:creationId xmlns:a16="http://schemas.microsoft.com/office/drawing/2014/main" id="{C468545D-5BD1-B44F-B199-3DD2BA9520C5}"/>
                </a:ext>
              </a:extLst>
            </p:cNvPr>
            <p:cNvSpPr txBox="1"/>
            <p:nvPr/>
          </p:nvSpPr>
          <p:spPr>
            <a:xfrm>
              <a:off x="0" y="0"/>
              <a:ext cx="9666288" cy="588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2318" tIns="32318" rIns="32318" bIns="32318" numCol="1" anchor="t">
              <a:spAutoFit/>
            </a:bodyPr>
            <a:lstStyle>
              <a:lvl1pPr marL="604837" indent="-604837" defTabSz="631825">
                <a:buSzPct val="100000"/>
                <a:buChar char="❖"/>
                <a:defRPr sz="3400" b="1"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r>
                <a:rPr dirty="0"/>
                <a:t> </a:t>
              </a:r>
              <a:r>
                <a:rPr lang="en-US" dirty="0"/>
                <a:t>Observations &amp; Conclusion</a:t>
              </a:r>
              <a:endParaRPr dirty="0"/>
            </a:p>
          </p:txBody>
        </p:sp>
      </p:grp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3588F2A-B9E4-9D43-A745-41CDED190500}"/>
              </a:ext>
            </a:extLst>
          </p:cNvPr>
          <p:cNvSpPr/>
          <p:nvPr/>
        </p:nvSpPr>
        <p:spPr>
          <a:xfrm>
            <a:off x="1125415" y="9205546"/>
            <a:ext cx="8904849" cy="5925024"/>
          </a:xfrm>
          <a:prstGeom prst="roundRect">
            <a:avLst/>
          </a:prstGeom>
          <a:solidFill>
            <a:schemeClr val="bg1">
              <a:lumMod val="85000"/>
              <a:alpha val="24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defRPr sz="1200"/>
            </a:pPr>
            <a:r>
              <a:rPr lang="en-SG" sz="1800" i="1" dirty="0"/>
              <a:t>Publication:</a:t>
            </a:r>
          </a:p>
          <a:p>
            <a:pPr>
              <a:defRPr sz="1200"/>
            </a:pPr>
            <a:r>
              <a:rPr lang="en-SG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....Source: </a:t>
            </a:r>
            <a:r>
              <a:rPr lang="en-SG" sz="1800" dirty="0">
                <a:solidFill>
                  <a:srgbClr val="04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 the Future: National Survey on Drug Use, 1975-2009</a:t>
            </a:r>
            <a:r>
              <a:rPr lang="en-SG" sz="18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G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…. Section 2 provides a brief summary of trends in adolescent drinking and smoking, using data for the US from the annual </a:t>
            </a:r>
            <a:r>
              <a:rPr lang="en-SG" sz="1800" dirty="0">
                <a:solidFill>
                  <a:srgbClr val="04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 the Future survey</a:t>
            </a:r>
            <a:r>
              <a:rPr lang="en-SG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….. Trends in Adolescent Drinking and Smoking: </a:t>
            </a:r>
            <a:r>
              <a:rPr lang="en-SG" sz="1800" dirty="0">
                <a:solidFill>
                  <a:srgbClr val="04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 the Future</a:t>
            </a:r>
            <a:r>
              <a:rPr lang="en-SG" sz="18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G" sz="1800" dirty="0">
                <a:solidFill>
                  <a:srgbClr val="04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SG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.. Systematic annual data on the prevalence of underage drinking and smoking in the US are collected and tracked by several organizations. This section relies on data from the </a:t>
            </a:r>
            <a:r>
              <a:rPr lang="en-SG" sz="1800" dirty="0">
                <a:solidFill>
                  <a:srgbClr val="04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 the Future (MTF)</a:t>
            </a:r>
            <a:r>
              <a:rPr lang="en-SG" sz="1800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G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</a:p>
          <a:p>
            <a:pPr>
              <a:defRPr sz="1200"/>
            </a:pPr>
            <a:r>
              <a:rPr lang="en-SG" sz="1800" dirty="0"/>
              <a:t>      </a:t>
            </a:r>
          </a:p>
          <a:p>
            <a:pPr>
              <a:defRPr sz="1200"/>
            </a:pPr>
            <a:r>
              <a:rPr lang="en-SG" sz="1800" i="1" dirty="0"/>
              <a:t>Datasets (Present): </a:t>
            </a:r>
            <a:r>
              <a:rPr lang="en-SG" sz="1800" dirty="0"/>
              <a:t>[</a:t>
            </a:r>
            <a:r>
              <a:rPr lang="en-SG" sz="1800" dirty="0">
                <a:solidFill>
                  <a:srgbClr val="0433FF"/>
                </a:solidFill>
              </a:rPr>
              <a:t> </a:t>
            </a:r>
            <a:r>
              <a:rPr lang="en-SG" sz="1800" dirty="0">
                <a:solidFill>
                  <a:srgbClr val="04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</a:p>
          <a:p>
            <a:pPr>
              <a:defRPr sz="1200">
                <a:solidFill>
                  <a:srgbClr val="0433FF"/>
                </a:solidFill>
              </a:defRPr>
            </a:pPr>
            <a:r>
              <a:rPr lang="en-SG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56: Monitoring the Future: A Continuing Study of the Lifestyles and Values of Youth, 1984;</a:t>
            </a:r>
          </a:p>
          <a:p>
            <a:pPr>
              <a:defRPr sz="1200"/>
            </a:pPr>
            <a:r>
              <a:rPr lang="en-SG" sz="1800" dirty="0">
                <a:solidFill>
                  <a:srgbClr val="04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101: Monitoring the Future: A Continuing Study of the Lifestyles and Values of Youth, 1989; ...</a:t>
            </a:r>
            <a:r>
              <a:rPr lang="en-SG" sz="1800" dirty="0"/>
              <a:t>] </a:t>
            </a:r>
          </a:p>
          <a:p>
            <a:pPr>
              <a:defRPr sz="1200"/>
            </a:pPr>
            <a:r>
              <a:rPr lang="en-SG" sz="1800" dirty="0"/>
              <a:t>      </a:t>
            </a:r>
          </a:p>
          <a:p>
            <a:pPr>
              <a:defRPr sz="1200"/>
            </a:pPr>
            <a:r>
              <a:rPr lang="en-SG" sz="1800" i="1" dirty="0"/>
              <a:t>Datasets (Not Present): </a:t>
            </a:r>
            <a:r>
              <a:rPr lang="en-SG" sz="1800" dirty="0"/>
              <a:t>[ </a:t>
            </a:r>
            <a:r>
              <a:rPr lang="en-SG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...</a:t>
            </a:r>
          </a:p>
          <a:p>
            <a:pPr>
              <a:defRPr sz="1200">
                <a:solidFill>
                  <a:srgbClr val="FF2600"/>
                </a:solidFill>
              </a:defRPr>
            </a:pPr>
            <a:r>
              <a:rPr lang="en-SG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100: Monitoring the Future: A Continuing Study of American Youth (12th-Grade Survey), 1996;</a:t>
            </a:r>
          </a:p>
          <a:p>
            <a:pPr>
              <a:defRPr sz="1200"/>
            </a:pPr>
            <a:r>
              <a:rPr lang="en-SG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108: Current Population Survey, May 1973; ...</a:t>
            </a:r>
            <a:r>
              <a:rPr lang="en-SG" sz="1800" dirty="0"/>
              <a:t>]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Times New Roman"/>
            </a:endParaRPr>
          </a:p>
        </p:txBody>
      </p:sp>
      <p:pic>
        <p:nvPicPr>
          <p:cNvPr id="41" name="Image" descr="Image">
            <a:extLst>
              <a:ext uri="{FF2B5EF4-FFF2-40B4-BE49-F238E27FC236}">
                <a16:creationId xmlns:a16="http://schemas.microsoft.com/office/drawing/2014/main" id="{14B8B2CA-2B73-A649-8C58-9D2F4436CB2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099069" y="17595168"/>
            <a:ext cx="8665231" cy="655074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5AC1714-D535-0443-8D01-39EB1D8731BD}"/>
              </a:ext>
            </a:extLst>
          </p:cNvPr>
          <p:cNvGrpSpPr/>
          <p:nvPr/>
        </p:nvGrpSpPr>
        <p:grpSpPr>
          <a:xfrm>
            <a:off x="873954" y="16996169"/>
            <a:ext cx="9087729" cy="7876963"/>
            <a:chOff x="2737612" y="19389726"/>
            <a:chExt cx="5863483" cy="4563554"/>
          </a:xfrm>
        </p:grpSpPr>
        <p:grpSp>
          <p:nvGrpSpPr>
            <p:cNvPr id="44" name="Group">
              <a:extLst>
                <a:ext uri="{FF2B5EF4-FFF2-40B4-BE49-F238E27FC236}">
                  <a16:creationId xmlns:a16="http://schemas.microsoft.com/office/drawing/2014/main" id="{6B4A28EF-56FF-3041-937C-3F9A1DE9F2D7}"/>
                </a:ext>
              </a:extLst>
            </p:cNvPr>
            <p:cNvGrpSpPr/>
            <p:nvPr/>
          </p:nvGrpSpPr>
          <p:grpSpPr>
            <a:xfrm>
              <a:off x="4534898" y="19389726"/>
              <a:ext cx="3619735" cy="1729898"/>
              <a:chOff x="0" y="0"/>
              <a:chExt cx="3619734" cy="1729897"/>
            </a:xfrm>
          </p:grpSpPr>
          <p:sp>
            <p:nvSpPr>
              <p:cNvPr id="45" name="Rectangle">
                <a:extLst>
                  <a:ext uri="{FF2B5EF4-FFF2-40B4-BE49-F238E27FC236}">
                    <a16:creationId xmlns:a16="http://schemas.microsoft.com/office/drawing/2014/main" id="{498085B6-3DD2-6C4E-9FFC-FA2EEE4340B9}"/>
                  </a:ext>
                </a:extLst>
              </p:cNvPr>
              <p:cNvSpPr/>
              <p:nvPr/>
            </p:nvSpPr>
            <p:spPr>
              <a:xfrm>
                <a:off x="0" y="317596"/>
                <a:ext cx="3619735" cy="1412302"/>
              </a:xfrm>
              <a:prstGeom prst="rect">
                <a:avLst/>
              </a:prstGeom>
              <a:noFill/>
              <a:ln w="25400" cap="flat">
                <a:solidFill>
                  <a:srgbClr val="0433FF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6" name="Sequence labelling for extraction">
                <a:extLst>
                  <a:ext uri="{FF2B5EF4-FFF2-40B4-BE49-F238E27FC236}">
                    <a16:creationId xmlns:a16="http://schemas.microsoft.com/office/drawing/2014/main" id="{438CBF4A-8050-C548-9289-81C70C3F05AD}"/>
                  </a:ext>
                </a:extLst>
              </p:cNvPr>
              <p:cNvSpPr txBox="1"/>
              <p:nvPr/>
            </p:nvSpPr>
            <p:spPr>
              <a:xfrm>
                <a:off x="730254" y="0"/>
                <a:ext cx="2868158" cy="30110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sz="1500">
                    <a:solidFill>
                      <a:srgbClr val="0433FF"/>
                    </a:solidFill>
                  </a:defRPr>
                </a:lvl1pPr>
              </a:lstStyle>
              <a:p>
                <a:r>
                  <a:t>Sequence labelling for extraction</a:t>
                </a:r>
              </a:p>
            </p:txBody>
          </p:sp>
        </p:grpSp>
        <p:grpSp>
          <p:nvGrpSpPr>
            <p:cNvPr id="47" name="Group">
              <a:extLst>
                <a:ext uri="{FF2B5EF4-FFF2-40B4-BE49-F238E27FC236}">
                  <a16:creationId xmlns:a16="http://schemas.microsoft.com/office/drawing/2014/main" id="{3E50CCFD-78C7-5A4D-B9A1-E1F15AB2C847}"/>
                </a:ext>
              </a:extLst>
            </p:cNvPr>
            <p:cNvGrpSpPr/>
            <p:nvPr/>
          </p:nvGrpSpPr>
          <p:grpSpPr>
            <a:xfrm>
              <a:off x="4116702" y="21301318"/>
              <a:ext cx="2906913" cy="924075"/>
              <a:chOff x="0" y="0"/>
              <a:chExt cx="2906912" cy="924073"/>
            </a:xfrm>
          </p:grpSpPr>
          <p:sp>
            <p:nvSpPr>
              <p:cNvPr id="48" name="Rectangle">
                <a:extLst>
                  <a:ext uri="{FF2B5EF4-FFF2-40B4-BE49-F238E27FC236}">
                    <a16:creationId xmlns:a16="http://schemas.microsoft.com/office/drawing/2014/main" id="{66F20261-C887-C642-A534-F32401D7364C}"/>
                  </a:ext>
                </a:extLst>
              </p:cNvPr>
              <p:cNvSpPr/>
              <p:nvPr/>
            </p:nvSpPr>
            <p:spPr>
              <a:xfrm>
                <a:off x="1574614" y="0"/>
                <a:ext cx="1332299" cy="924074"/>
              </a:xfrm>
              <a:prstGeom prst="rect">
                <a:avLst/>
              </a:prstGeom>
              <a:noFill/>
              <a:ln w="25400" cap="flat">
                <a:solidFill>
                  <a:srgbClr val="FF260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" name="Text classification">
                <a:extLst>
                  <a:ext uri="{FF2B5EF4-FFF2-40B4-BE49-F238E27FC236}">
                    <a16:creationId xmlns:a16="http://schemas.microsoft.com/office/drawing/2014/main" id="{B603F5C1-16CD-D146-A416-0ABE4073F3E2}"/>
                  </a:ext>
                </a:extLst>
              </p:cNvPr>
              <p:cNvSpPr txBox="1"/>
              <p:nvPr/>
            </p:nvSpPr>
            <p:spPr>
              <a:xfrm>
                <a:off x="0" y="311482"/>
                <a:ext cx="1586376" cy="30110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sz="1500">
                    <a:solidFill>
                      <a:srgbClr val="FF2600"/>
                    </a:solidFill>
                  </a:defRPr>
                </a:lvl1pPr>
              </a:lstStyle>
              <a:p>
                <a:r>
                  <a:t>Text classification</a:t>
                </a:r>
              </a:p>
            </p:txBody>
          </p:sp>
        </p:grpSp>
        <p:grpSp>
          <p:nvGrpSpPr>
            <p:cNvPr id="50" name="Group">
              <a:extLst>
                <a:ext uri="{FF2B5EF4-FFF2-40B4-BE49-F238E27FC236}">
                  <a16:creationId xmlns:a16="http://schemas.microsoft.com/office/drawing/2014/main" id="{5AC4E527-5CFB-ED45-B083-4EE27E1B001A}"/>
                </a:ext>
              </a:extLst>
            </p:cNvPr>
            <p:cNvGrpSpPr/>
            <p:nvPr/>
          </p:nvGrpSpPr>
          <p:grpSpPr>
            <a:xfrm>
              <a:off x="2737612" y="21234662"/>
              <a:ext cx="5863483" cy="2718618"/>
              <a:chOff x="0" y="0"/>
              <a:chExt cx="5863482" cy="2718616"/>
            </a:xfrm>
          </p:grpSpPr>
          <p:sp>
            <p:nvSpPr>
              <p:cNvPr id="51" name="Rectangle">
                <a:extLst>
                  <a:ext uri="{FF2B5EF4-FFF2-40B4-BE49-F238E27FC236}">
                    <a16:creationId xmlns:a16="http://schemas.microsoft.com/office/drawing/2014/main" id="{701882E0-2B6F-824F-9AFB-F53DF6CE2920}"/>
                  </a:ext>
                </a:extLst>
              </p:cNvPr>
              <p:cNvSpPr/>
              <p:nvPr/>
            </p:nvSpPr>
            <p:spPr>
              <a:xfrm>
                <a:off x="0" y="0"/>
                <a:ext cx="5863483" cy="2365970"/>
              </a:xfrm>
              <a:prstGeom prst="rect">
                <a:avLst/>
              </a:prstGeom>
              <a:noFill/>
              <a:ln w="25400" cap="flat">
                <a:solidFill>
                  <a:srgbClr val="00F900"/>
                </a:solidFill>
                <a:prstDash val="solid"/>
                <a:round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" name="k-shot by KB embeddings">
                <a:extLst>
                  <a:ext uri="{FF2B5EF4-FFF2-40B4-BE49-F238E27FC236}">
                    <a16:creationId xmlns:a16="http://schemas.microsoft.com/office/drawing/2014/main" id="{0210B9B1-0211-C640-8A5C-C1BC388E0C0E}"/>
                  </a:ext>
                </a:extLst>
              </p:cNvPr>
              <p:cNvSpPr txBox="1"/>
              <p:nvPr/>
            </p:nvSpPr>
            <p:spPr>
              <a:xfrm>
                <a:off x="2330227" y="2417508"/>
                <a:ext cx="2274892" cy="30110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sz="1500">
                    <a:solidFill>
                      <a:srgbClr val="00F900"/>
                    </a:solidFill>
                  </a:defRPr>
                </a:lvl1pPr>
              </a:lstStyle>
              <a:p>
                <a:r>
                  <a:rPr dirty="0"/>
                  <a:t>k-shot by KB embeddings</a:t>
                </a:r>
              </a:p>
            </p:txBody>
          </p:sp>
        </p:grpSp>
      </p:grpSp>
      <p:graphicFrame>
        <p:nvGraphicFramePr>
          <p:cNvPr id="53" name="Table">
            <a:extLst>
              <a:ext uri="{FF2B5EF4-FFF2-40B4-BE49-F238E27FC236}">
                <a16:creationId xmlns:a16="http://schemas.microsoft.com/office/drawing/2014/main" id="{8E6B9043-36F2-D54B-B315-235B21DAEA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2991272"/>
              </p:ext>
            </p:extLst>
          </p:nvPr>
        </p:nvGraphicFramePr>
        <p:xfrm>
          <a:off x="11384814" y="15836413"/>
          <a:ext cx="9136742" cy="3014380"/>
        </p:xfrm>
        <a:graphic>
          <a:graphicData uri="http://schemas.openxmlformats.org/drawingml/2006/table">
            <a:tbl>
              <a:tblPr bandRow="1">
                <a:tableStyleId>{EEE7283C-3CF3-47DC-8721-378D4A62B228}</a:tableStyleId>
              </a:tblPr>
              <a:tblGrid>
                <a:gridCol w="28205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43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22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9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595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91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469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6199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FFFFFF"/>
                          </a:solidFill>
                        </a:defRPr>
                      </a:pPr>
                      <a:endParaRPr sz="2000" dirty="0"/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Partial</a:t>
                      </a:r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Exact</a:t>
                      </a:r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703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Model</a:t>
                      </a:r>
                    </a:p>
                  </a:txBody>
                  <a:tcPr marL="0" marR="0" marT="0" marB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P</a:t>
                      </a:r>
                    </a:p>
                  </a:txBody>
                  <a:tcPr marL="0" marR="0" marT="0" marB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R</a:t>
                      </a:r>
                    </a:p>
                  </a:txBody>
                  <a:tcPr marL="0" marR="0" marT="0" marB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 F1 </a:t>
                      </a:r>
                    </a:p>
                  </a:txBody>
                  <a:tcPr marL="0" marR="0" marT="0" marB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P</a:t>
                      </a:r>
                    </a:p>
                  </a:txBody>
                  <a:tcPr marL="0" marR="0" marT="0" marB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R</a:t>
                      </a:r>
                    </a:p>
                  </a:txBody>
                  <a:tcPr marL="0" marR="0" marT="0" marB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F1</a:t>
                      </a:r>
                    </a:p>
                  </a:txBody>
                  <a:tcPr marL="0" marR="0" marT="0" marB="0" horzOverflow="overflow">
                    <a:lnB w="38100">
                      <a:solidFill>
                        <a:srgbClr val="FFFFFF"/>
                      </a:solidFill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726">
                <a:tc>
                  <a:txBody>
                    <a:bodyPr/>
                    <a:lstStyle/>
                    <a:p>
                      <a:pPr algn="ctr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 dirty="0" err="1">
                          <a:solidFill>
                            <a:srgbClr val="FFFFFF"/>
                          </a:solidFill>
                        </a:rPr>
                        <a:t>BiLSTM</a:t>
                      </a:r>
                      <a:r>
                        <a:rPr sz="2000" dirty="0">
                          <a:solidFill>
                            <a:srgbClr val="FFFFFF"/>
                          </a:solidFill>
                        </a:rPr>
                        <a:t> </a:t>
                      </a:r>
                    </a:p>
                  </a:txBody>
                  <a:tcPr marL="0" marR="0" marT="0" marB="0" horzOverflow="overflow">
                    <a:lnT w="38100">
                      <a:solidFill>
                        <a:srgbClr val="FFFFFF"/>
                      </a:solidFill>
                    </a:lnT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3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 dirty="0"/>
                        <a:t>29.4</a:t>
                      </a:r>
                    </a:p>
                  </a:txBody>
                  <a:tcPr marL="0" marR="0" marT="0" marB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3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32.1</a:t>
                      </a:r>
                    </a:p>
                  </a:txBody>
                  <a:tcPr marL="0" marR="0" marT="0" marB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3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30.7</a:t>
                      </a:r>
                    </a:p>
                  </a:txBody>
                  <a:tcPr marL="0" marR="0" marT="0" marB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3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11.2</a:t>
                      </a:r>
                    </a:p>
                  </a:txBody>
                  <a:tcPr marL="0" marR="0" marT="0" marB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3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12.8</a:t>
                      </a:r>
                    </a:p>
                  </a:txBody>
                  <a:tcPr marL="0" marR="0" marT="0" marB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3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12.0</a:t>
                      </a:r>
                    </a:p>
                  </a:txBody>
                  <a:tcPr marL="0" marR="0" marT="0" marB="0" horzOverflow="overflow">
                    <a:lnT w="38100">
                      <a:solidFill>
                        <a:srgbClr val="FFFFFF"/>
                      </a:solidFill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6887"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CNN-BiLSTM</a:t>
                      </a:r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49.8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44.7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47.1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28.6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31.2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29.8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770">
                <a:tc>
                  <a:txBody>
                    <a:bodyPr/>
                    <a:lstStyle/>
                    <a:p>
                      <a:pPr algn="ctr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CNN-BiLSTM-CRF</a:t>
                      </a:r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54.1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44.8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48.9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35.6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33.8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34.7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470">
                <a:tc>
                  <a:txBody>
                    <a:bodyPr/>
                    <a:lstStyle/>
                    <a:p>
                      <a:pPr algn="ctr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CNN-BiLSTM-Attn-CRF</a:t>
                      </a:r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58.0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50.0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 b="1"/>
                        <a:t>53.7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34.8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38.0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 b="1"/>
                        <a:t>36.4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470">
                <a:tc>
                  <a:txBody>
                    <a:bodyPr/>
                    <a:lstStyle/>
                    <a:p>
                      <a:pPr algn="ctr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600">
                          <a:solidFill>
                            <a:srgbClr val="FFFFFF"/>
                          </a:solidFill>
                        </a:defRPr>
                      </a:pPr>
                      <a:endParaRPr sz="2000" dirty="0"/>
                    </a:p>
                  </a:txBody>
                  <a:tcPr marL="0" marR="0" marT="0" marB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600"/>
                      </a:pPr>
                      <a:endParaRPr sz="2000"/>
                    </a:p>
                  </a:txBody>
                  <a:tcPr marL="0" marR="0" marT="0" marB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600"/>
                      </a:pPr>
                      <a:endParaRPr sz="2000"/>
                    </a:p>
                  </a:txBody>
                  <a:tcPr marL="0" marR="0" marT="0" marB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600" b="1"/>
                      </a:pPr>
                      <a:endParaRPr sz="2000"/>
                    </a:p>
                  </a:txBody>
                  <a:tcPr marL="0" marR="0" marT="0" marB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600"/>
                      </a:pPr>
                      <a:endParaRPr sz="2000"/>
                    </a:p>
                  </a:txBody>
                  <a:tcPr marL="0" marR="0" marT="0" marB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600"/>
                      </a:pPr>
                      <a:endParaRPr sz="2000"/>
                    </a:p>
                  </a:txBody>
                  <a:tcPr marL="0" marR="0" marT="0" marB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600" b="1"/>
                      </a:pPr>
                      <a:endParaRPr sz="2000"/>
                    </a:p>
                  </a:txBody>
                  <a:tcPr marL="0" marR="0" marT="0" marB="0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5364"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 dirty="0">
                          <a:solidFill>
                            <a:srgbClr val="FFFFFF"/>
                          </a:solidFill>
                        </a:rPr>
                        <a:t>SL E-C</a:t>
                      </a:r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 dirty="0"/>
                        <a:t>40.3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43.1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41.7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/>
                        <a:t>27.1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 dirty="0"/>
                        <a:t>28.4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 dirty="0"/>
                        <a:t>27.7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4" name="Table">
            <a:extLst>
              <a:ext uri="{FF2B5EF4-FFF2-40B4-BE49-F238E27FC236}">
                <a16:creationId xmlns:a16="http://schemas.microsoft.com/office/drawing/2014/main" id="{A320E659-F55F-834F-8480-C2F23C21F4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2737530"/>
              </p:ext>
            </p:extLst>
          </p:nvPr>
        </p:nvGraphicFramePr>
        <p:xfrm>
          <a:off x="13586481" y="19766519"/>
          <a:ext cx="4405048" cy="2160403"/>
        </p:xfrm>
        <a:graphic>
          <a:graphicData uri="http://schemas.openxmlformats.org/drawingml/2006/table">
            <a:tbl>
              <a:tblPr firstRow="1" bandRow="1">
                <a:tableStyleId>{EEE7283C-3CF3-47DC-8721-378D4A62B228}</a:tableStyleId>
              </a:tblPr>
              <a:tblGrid>
                <a:gridCol w="2091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59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76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98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8630"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FFFFFF"/>
                          </a:solidFill>
                        </a:rPr>
                        <a:t>Model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P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FFFFFF"/>
                          </a:solidFill>
                        </a:rPr>
                        <a:t>R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F1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7393">
                <a:tc>
                  <a:txBody>
                    <a:bodyPr/>
                    <a:lstStyle/>
                    <a:p>
                      <a:pPr algn="ctr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 dirty="0" err="1">
                          <a:solidFill>
                            <a:srgbClr val="FFFFFF"/>
                          </a:solidFill>
                        </a:rPr>
                        <a:t>BiLSTM</a:t>
                      </a:r>
                      <a:r>
                        <a:rPr sz="2000" dirty="0">
                          <a:solidFill>
                            <a:srgbClr val="FFFFFF"/>
                          </a:solidFill>
                        </a:rPr>
                        <a:t> </a:t>
                      </a:r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27.5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 dirty="0"/>
                        <a:t>47.4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34.8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8119"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>
                          <a:solidFill>
                            <a:srgbClr val="FFFFFF"/>
                          </a:solidFill>
                        </a:rPr>
                        <a:t>CNN</a:t>
                      </a:r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42.8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46.5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 b="1"/>
                        <a:t>44.6</a:t>
                      </a:r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8119"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2000">
                          <a:solidFill>
                            <a:srgbClr val="FFFFFF"/>
                          </a:solidFill>
                        </a:defRPr>
                      </a:pPr>
                      <a:endParaRPr/>
                    </a:p>
                  </a:txBody>
                  <a:tcPr marL="0" marR="0" marT="0" marB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2000"/>
                      </a:pPr>
                      <a:endParaRPr dirty="0"/>
                    </a:p>
                  </a:txBody>
                  <a:tcPr marL="0" marR="0" marT="0" marB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2000"/>
                      </a:pPr>
                      <a:endParaRPr/>
                    </a:p>
                  </a:txBody>
                  <a:tcPr marL="0" marR="0" marT="0" marB="0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2000" b="1"/>
                      </a:pPr>
                      <a:endParaRPr/>
                    </a:p>
                  </a:txBody>
                  <a:tcPr marL="0" marR="0" marT="0" marB="0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4085">
                <a:tc>
                  <a:txBody>
                    <a:bodyPr/>
                    <a:lstStyle/>
                    <a:p>
                      <a:pPr algn="ctr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/>
                      </a:pPr>
                      <a:r>
                        <a:rPr sz="2000" dirty="0">
                          <a:solidFill>
                            <a:srgbClr val="FFFFFF"/>
                          </a:solidFill>
                        </a:rPr>
                        <a:t>SL E-C</a:t>
                      </a:r>
                    </a:p>
                  </a:txBody>
                  <a:tcPr marL="0" marR="0" marT="0" marB="0" horzOverflow="overflow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 dirty="0"/>
                        <a:t>31.8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sz="2000"/>
                        <a:t>49.3</a:t>
                      </a:r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lnSpc>
                          <a:spcPts val="3800"/>
                        </a:lnSpc>
                        <a:spcBef>
                          <a:spcPts val="1200"/>
                        </a:spcBef>
                        <a:defRPr sz="1800"/>
                      </a:pPr>
                      <a:r>
                        <a:rPr lang="en-US" sz="2000" dirty="0"/>
                        <a:t>38</a:t>
                      </a:r>
                      <a:r>
                        <a:rPr sz="2000" dirty="0"/>
                        <a:t>.</a:t>
                      </a:r>
                      <a:r>
                        <a:rPr lang="en-US" sz="2000" dirty="0"/>
                        <a:t>6</a:t>
                      </a:r>
                      <a:endParaRPr sz="2000" dirty="0"/>
                    </a:p>
                  </a:txBody>
                  <a:tcPr marL="0" marR="0" marT="0" marB="0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lank Presentation">
  <a:themeElements>
    <a:clrScheme name="Blank 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Blank Presentation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Blank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nk Presentation">
  <a:themeElements>
    <a:clrScheme name="Blank Presentatio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Blank Presentation">
      <a:majorFont>
        <a:latin typeface="Times New Roman"/>
        <a:ea typeface="Times New Roman"/>
        <a:cs typeface="Times New Roman"/>
      </a:majorFont>
      <a:minorFont>
        <a:latin typeface="Helvetica"/>
        <a:ea typeface="Helvetica"/>
        <a:cs typeface="Helvetica"/>
      </a:minorFont>
    </a:fontScheme>
    <a:fmtScheme name="Blank Presenta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7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4196</TotalTime>
  <Words>393</Words>
  <Application>Microsoft Macintosh PowerPoint</Application>
  <PresentationFormat>Custom</PresentationFormat>
  <Paragraphs>160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Helvetica</vt:lpstr>
      <vt:lpstr>Times New Roman</vt:lpstr>
      <vt:lpstr>Blank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Microsoft Office User</cp:lastModifiedBy>
  <cp:revision>77</cp:revision>
  <cp:lastPrinted>2019-06-07T17:54:07Z</cp:lastPrinted>
  <dcterms:modified xsi:type="dcterms:W3CDTF">2019-06-07T17:56:38Z</dcterms:modified>
</cp:coreProperties>
</file>